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6" r:id="rId3"/>
    <p:sldId id="308" r:id="rId4"/>
    <p:sldId id="320" r:id="rId5"/>
    <p:sldId id="318" r:id="rId6"/>
    <p:sldId id="295" r:id="rId7"/>
    <p:sldId id="307" r:id="rId8"/>
    <p:sldId id="321" r:id="rId9"/>
    <p:sldId id="291" r:id="rId10"/>
    <p:sldId id="306" r:id="rId11"/>
    <p:sldId id="322" r:id="rId12"/>
    <p:sldId id="299" r:id="rId13"/>
    <p:sldId id="311" r:id="rId14"/>
    <p:sldId id="312" r:id="rId15"/>
    <p:sldId id="316" r:id="rId16"/>
    <p:sldId id="313" r:id="rId17"/>
    <p:sldId id="314" r:id="rId18"/>
    <p:sldId id="315" r:id="rId19"/>
    <p:sldId id="323" r:id="rId20"/>
    <p:sldId id="317" r:id="rId21"/>
    <p:sldId id="293" r:id="rId22"/>
    <p:sldId id="296" r:id="rId23"/>
    <p:sldId id="297" r:id="rId24"/>
    <p:sldId id="298" r:id="rId25"/>
    <p:sldId id="319" r:id="rId26"/>
    <p:sldId id="300" r:id="rId27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00"/>
    <a:srgbClr val="BC8B00"/>
    <a:srgbClr val="E7A219"/>
    <a:srgbClr val="A40000"/>
    <a:srgbClr val="CC3300"/>
    <a:srgbClr val="CC0000"/>
    <a:srgbClr val="A50021"/>
    <a:srgbClr val="9900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90" autoAdjust="0"/>
    <p:restoredTop sz="94695" autoAdjust="0"/>
  </p:normalViewPr>
  <p:slideViewPr>
    <p:cSldViewPr>
      <p:cViewPr varScale="1">
        <p:scale>
          <a:sx n="80" d="100"/>
          <a:sy n="80" d="100"/>
        </p:scale>
        <p:origin x="46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25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48" y="98322"/>
            <a:ext cx="10363200" cy="457200"/>
          </a:xfrm>
        </p:spPr>
        <p:txBody>
          <a:bodyPr/>
          <a:lstStyle>
            <a:lvl1pPr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sz="2200" b="1">
                <a:solidFill>
                  <a:srgbClr val="FFCC00"/>
                </a:solidFill>
                <a:effectLst/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20000"/>
                    </a14:imgEffect>
                  </a14:imgLayer>
                </a14:imgProps>
              </a:ext>
            </a:extLst>
          </a:blip>
          <a:srcRect/>
          <a:stretch>
            <a:fillRect t="-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25088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0857723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12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92376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40386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310212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 contrast="18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469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90948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990600"/>
            <a:ext cx="11480800" cy="536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894E6-F467-4307-8CD7-E4B2398368B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66400" y="6358556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74" r:id="rId2"/>
    <p:sldLayoutId id="214748367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61" r:id="rId9"/>
    <p:sldLayoutId id="2147483658" r:id="rId10"/>
    <p:sldLayoutId id="2147483659" r:id="rId11"/>
    <p:sldLayoutId id="2147483660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400" b="1" baseline="0">
          <a:solidFill>
            <a:srgbClr val="FFCC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ickStrahl/DI2017-AspNet-Core-Angular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eblog.west-wind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eblog.west-wind.com/" TargetMode="External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12" Type="http://schemas.openxmlformats.org/officeDocument/2006/relationships/hyperlink" Target="mailto:rstrahl@west-wind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jpe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8.jpe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github.com/RickStrahl/AlbumViewerVNext" TargetMode="External"/><Relationship Id="rId7" Type="http://schemas.openxmlformats.org/officeDocument/2006/relationships/hyperlink" Target="http://www.twitter.com/RickStrahl" TargetMode="External"/><Relationship Id="rId2" Type="http://schemas.openxmlformats.org/officeDocument/2006/relationships/hyperlink" Target="https://github.com/RickStrahl/DI2017-AspNet-Core-Angular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est-wind.com/contact" TargetMode="External"/><Relationship Id="rId5" Type="http://schemas.openxmlformats.org/officeDocument/2006/relationships/hyperlink" Target="mailto:rstrahl@west-wind.com" TargetMode="External"/><Relationship Id="rId4" Type="http://schemas.openxmlformats.org/officeDocument/2006/relationships/hyperlink" Target="https://weblog.west-wind.com/" TargetMode="External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lbumviewer.west-wind.com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6110" y="1447800"/>
            <a:ext cx="6393490" cy="1828800"/>
          </a:xfrm>
        </p:spPr>
        <p:txBody>
          <a:bodyPr/>
          <a:lstStyle/>
          <a:p>
            <a:pPr eaLnBrk="1" hangingPunct="1"/>
            <a:r>
              <a:rPr lang="en-US">
                <a:effectLst/>
              </a:rPr>
              <a:t>Angular Applications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with ASP.NET Core</a:t>
            </a:r>
            <a:br>
              <a:rPr lang="en-US" sz="2800">
                <a:effectLst/>
              </a:rPr>
            </a:br>
            <a:r>
              <a:rPr lang="en-US" sz="2400">
                <a:solidFill>
                  <a:srgbClr val="FFFFCC"/>
                </a:solidFill>
                <a:effectLst/>
              </a:rPr>
              <a:t>Putting it together</a:t>
            </a:r>
            <a:endParaRPr lang="en-US" sz="16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685800" y="2552795"/>
            <a:ext cx="75438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en-US" b="0">
                <a:latin typeface="Verdana" pitchFamily="34" charset="0"/>
                <a:hlinkClick r:id="rId3"/>
              </a:rPr>
              <a:t>west-wind.com</a:t>
            </a:r>
            <a:endParaRPr lang="en-US" b="0" dirty="0">
              <a:latin typeface="Verdana" pitchFamily="34" charset="0"/>
              <a:hlinkClick r:id="rId4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4"/>
              </a:rPr>
              <a:t>w</a:t>
            </a:r>
            <a:r>
              <a:rPr lang="en-US" b="0">
                <a:latin typeface="Verdana" pitchFamily="34" charset="0"/>
                <a:hlinkClick r:id="rId4"/>
              </a:rPr>
              <a:t>eblog.west-wind.com</a:t>
            </a:r>
            <a:endParaRPr lang="pl-PL" b="0">
              <a:latin typeface="Verdana" pitchFamily="34" charset="0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5"/>
              </a:rPr>
              <a:t>@RickStrahl</a:t>
            </a:r>
            <a:endParaRPr lang="en-US" b="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Verdana" pitchFamily="34" charset="0"/>
              </a:rPr>
              <a:t>Session Materials</a:t>
            </a:r>
            <a:r>
              <a:rPr lang="en-US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>
                <a:latin typeface="Verdana" pitchFamily="34" charset="0"/>
                <a:hlinkClick r:id="rId6"/>
              </a:rPr>
              <a:t>https://github.com/RickStrahl/DI2017-AspNet-Core-Angular</a:t>
            </a:r>
            <a:r>
              <a:rPr lang="en-US" sz="1600" b="0">
                <a:latin typeface="Verdana" pitchFamily="34" charset="0"/>
              </a:rPr>
              <a:t>  </a:t>
            </a:r>
            <a:endParaRPr lang="en-US" sz="1600" b="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400" dirty="0">
              <a:latin typeface="Verdana" pitchFamily="34" charset="0"/>
            </a:endParaRP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1171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pnet core imag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400"/>
            <a:ext cx="2971800" cy="10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7AD1-C840-4815-9256-67B357AC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7F56-A10F-439C-B6F7-B87EFD9E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762000"/>
            <a:ext cx="11480800" cy="5105400"/>
          </a:xfrm>
        </p:spPr>
        <p:txBody>
          <a:bodyPr/>
          <a:lstStyle/>
          <a:p>
            <a:r>
              <a:rPr lang="en-US" sz="2000"/>
              <a:t>A Specification Not an Implementation</a:t>
            </a:r>
          </a:p>
          <a:p>
            <a:pPr lvl="1"/>
            <a:r>
              <a:rPr lang="en-US" sz="1600"/>
              <a:t>Minimum required feature set across frameworks</a:t>
            </a:r>
          </a:p>
          <a:p>
            <a:pPr lvl="1"/>
            <a:r>
              <a:rPr lang="en-US" sz="1600"/>
              <a:t>Frameworks </a:t>
            </a:r>
            <a:r>
              <a:rPr lang="en-US" sz="1600" b="1"/>
              <a:t>have to </a:t>
            </a:r>
            <a:r>
              <a:rPr lang="en-US" sz="1600"/>
              <a:t>implement these features</a:t>
            </a:r>
          </a:p>
          <a:p>
            <a:pPr lvl="1"/>
            <a:r>
              <a:rPr lang="en-US" sz="1600"/>
              <a:t>Guaratees consistent .NET base features</a:t>
            </a:r>
          </a:p>
          <a:p>
            <a:pPr lvl="1"/>
            <a:r>
              <a:rPr lang="en-US" sz="1600"/>
              <a:t>If you create libraries – target .NET Standard</a:t>
            </a:r>
          </a:p>
          <a:p>
            <a:pPr marL="457200" lvl="1" indent="0">
              <a:buNone/>
            </a:pPr>
            <a:endParaRPr lang="en-US" sz="1600"/>
          </a:p>
        </p:txBody>
      </p:sp>
      <p:pic>
        <p:nvPicPr>
          <p:cNvPr id="4" name="Picture 2" descr="https://weblog.west-wind.com/images/2017/.NET-Standard-2.0---Making-Sense-of-.NET-Again/NetStandardPlatforms.png">
            <a:extLst>
              <a:ext uri="{FF2B5EF4-FFF2-40B4-BE49-F238E27FC236}">
                <a16:creationId xmlns:a16="http://schemas.microsoft.com/office/drawing/2014/main" id="{9027BE80-999A-4F7E-8233-1B69B764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7696200" cy="402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pnet core images">
            <a:extLst>
              <a:ext uri="{FF2B5EF4-FFF2-40B4-BE49-F238E27FC236}">
                <a16:creationId xmlns:a16="http://schemas.microsoft.com/office/drawing/2014/main" id="{1FF85B27-A459-4831-ACBE-38DFCE67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131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11729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4A0B3-CA64-4B96-8C1D-4ABDD9E88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.NET Core Web API Considerations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212CC5-3A73-4970-8720-D90B21610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for SPA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4926065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11480800" cy="5181600"/>
          </a:xfrm>
        </p:spPr>
        <p:txBody>
          <a:bodyPr/>
          <a:lstStyle/>
          <a:p>
            <a:r>
              <a:rPr lang="en-US"/>
              <a:t>Configure CORS in ASP.NET Core </a:t>
            </a:r>
            <a:r>
              <a:rPr lang="en-US" sz="1800" b="0"/>
              <a:t>(Cross Origin Resource Sharing)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3400"/>
          </a:p>
          <a:p>
            <a:endParaRPr lang="en-US"/>
          </a:p>
          <a:p>
            <a:r>
              <a:rPr lang="en-US"/>
              <a:t>Build Output to wwwroot</a:t>
            </a:r>
          </a:p>
          <a:p>
            <a:pPr lvl="1"/>
            <a:r>
              <a:rPr lang="en-US"/>
              <a:t>Send Angular CLI build output to </a:t>
            </a:r>
            <a:r>
              <a:rPr lang="pl-PL" b="1"/>
              <a:t>wwwroot</a:t>
            </a:r>
          </a:p>
          <a:p>
            <a:pPr lvl="1"/>
            <a:r>
              <a:rPr lang="pl-PL"/>
              <a:t>Allows ASP.NET Core App to run full App in Production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629785"/>
            <a:ext cx="4762455" cy="2561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1" y="2076546"/>
            <a:ext cx="3895334" cy="673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1" y="3138395"/>
            <a:ext cx="3895334" cy="730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3791" y="25116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or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B5E242-F562-4A8A-A199-5280F9FD6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511942"/>
            <a:ext cx="6603678" cy="4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9729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41EB05-B2AB-44EE-AF3C-13BE0B68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Error Handling </a:t>
            </a:r>
            <a:r>
              <a:rPr lang="en-US" sz="2400" b="0"/>
              <a:t>(server)</a:t>
            </a:r>
            <a:endParaRPr lang="en-US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A8C8E-D7FD-43AC-A816-29BE11AF8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0"/>
            <a:ext cx="11480800" cy="5181600"/>
          </a:xfrm>
        </p:spPr>
        <p:txBody>
          <a:bodyPr/>
          <a:lstStyle/>
          <a:p>
            <a:r>
              <a:rPr lang="en-US"/>
              <a:t>Class Declaration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Handle Errors – Throw known Exception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7C79-649F-48A8-8B41-85BF0806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3365440"/>
            <a:ext cx="11658601" cy="3466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54B18-DDA0-4801-8E43-6D478FA5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90908"/>
            <a:ext cx="5969000" cy="95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92193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CE8F-35B9-45B6-AD45-624C468B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Error Handling </a:t>
            </a:r>
            <a:r>
              <a:rPr lang="en-US" sz="2400" b="0"/>
              <a:t>(server cont.)</a:t>
            </a:r>
            <a:endParaRPr lang="en-US"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E61B5-6C01-4700-8DD1-D9A59F4B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69509"/>
            <a:ext cx="6629400" cy="61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13179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E6A6E1-65F0-4412-BB57-4593BF1B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Error Handling </a:t>
            </a:r>
            <a:r>
              <a:rPr lang="en-US" sz="2400" b="0"/>
              <a:t>(client)</a:t>
            </a:r>
            <a:endParaRPr lang="en-US" b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0699C-848E-4F40-B1CB-9E59EA08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38200"/>
            <a:ext cx="11480800" cy="5105400"/>
          </a:xfrm>
        </p:spPr>
        <p:txBody>
          <a:bodyPr/>
          <a:lstStyle/>
          <a:p>
            <a:r>
              <a:rPr lang="en-US" sz="1800"/>
              <a:t>Capture and reformat Http Errors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Always return a known Error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B2922-DC83-4D27-9394-99CA8EAB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4138"/>
            <a:ext cx="6324600" cy="15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EA0C8-09CC-48A8-83C4-3284EFE8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9" y="3119138"/>
            <a:ext cx="5080001" cy="3586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5720-C1E5-472C-BDA1-FB7CA394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143" y="3119878"/>
            <a:ext cx="5613401" cy="35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3440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C11-D0B0-4DC1-BDBA-A7CC284B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Side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5AC66-B73E-4EF3-A155-B85DBFDFF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991600" cy="5105400"/>
          </a:xfrm>
        </p:spPr>
        <p:txBody>
          <a:bodyPr/>
          <a:lstStyle/>
          <a:p>
            <a:r>
              <a:rPr lang="en-US"/>
              <a:t>Complex Identity System</a:t>
            </a:r>
          </a:p>
          <a:p>
            <a:pPr lvl="1"/>
            <a:r>
              <a:rPr lang="en-US"/>
              <a:t>Authentication/Authorization based on ASP.NET Identity</a:t>
            </a:r>
          </a:p>
          <a:p>
            <a:pPr lvl="1"/>
            <a:r>
              <a:rPr lang="en-US"/>
              <a:t>Uses EF to store and manage user accounts</a:t>
            </a:r>
          </a:p>
          <a:p>
            <a:pPr lvl="1"/>
            <a:r>
              <a:rPr lang="en-US"/>
              <a:t>Complex and woefully incomplete</a:t>
            </a:r>
          </a:p>
          <a:p>
            <a:r>
              <a:rPr lang="en-US"/>
              <a:t>Real world: Use Identity Server for full featured Auth</a:t>
            </a:r>
          </a:p>
          <a:p>
            <a:pPr lvl="1"/>
            <a:r>
              <a:rPr lang="en-US"/>
              <a:t>Identity server provides a full Auth solution</a:t>
            </a:r>
          </a:p>
          <a:p>
            <a:pPr lvl="1"/>
            <a:r>
              <a:rPr lang="en-US"/>
              <a:t>Token Service, user management, login as a service</a:t>
            </a:r>
          </a:p>
          <a:p>
            <a:pPr lvl="1"/>
            <a:r>
              <a:rPr lang="en-US"/>
              <a:t>Includes backend user administration</a:t>
            </a:r>
          </a:p>
          <a:p>
            <a:r>
              <a:rPr lang="en-US"/>
              <a:t>Simple Authentication is possible in Core</a:t>
            </a:r>
          </a:p>
          <a:p>
            <a:pPr lvl="1"/>
            <a:r>
              <a:rPr lang="en-US"/>
              <a:t>You can implement Simple Cookie/Claims Authentication</a:t>
            </a:r>
          </a:p>
          <a:p>
            <a:pPr lvl="1"/>
            <a:r>
              <a:rPr lang="en-US"/>
              <a:t>Only takes a few lines of code on Server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5321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A17-D5CD-4148-95DB-91E878D2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Authentication </a:t>
            </a:r>
            <a:r>
              <a:rPr lang="en-US" sz="2400" b="0"/>
              <a:t>(server)</a:t>
            </a:r>
            <a:endParaRPr lang="en-US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42B8-603C-4BBD-911D-FF791868C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11480800" cy="5105400"/>
          </a:xfrm>
        </p:spPr>
        <p:txBody>
          <a:bodyPr/>
          <a:lstStyle/>
          <a:p>
            <a:r>
              <a:rPr lang="en-US" sz="1800"/>
              <a:t>Configure Authentication Scheme</a:t>
            </a:r>
          </a:p>
          <a:p>
            <a:pPr marL="0" indent="0">
              <a:buNone/>
            </a:pPr>
            <a:br>
              <a:rPr lang="en-US" sz="1800"/>
            </a:br>
            <a:endParaRPr lang="en-US" sz="1800"/>
          </a:p>
          <a:p>
            <a:endParaRPr lang="en-US" sz="1000"/>
          </a:p>
          <a:p>
            <a:r>
              <a:rPr lang="en-US" sz="1800"/>
              <a:t>Simple Claims based Cookie Signin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E2F38-9AE4-4978-B9A8-0FE07DC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33478"/>
            <a:ext cx="6762423" cy="1204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4CC70-8663-49F0-9F19-19E1F622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8" y="2796578"/>
            <a:ext cx="8800732" cy="40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9403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476E-DE57-4521-A97F-9589E62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Client Side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CE977-634C-4E6E-93F8-B4D99059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219200"/>
            <a:ext cx="11480800" cy="5105400"/>
          </a:xfrm>
        </p:spPr>
        <p:txBody>
          <a:bodyPr/>
          <a:lstStyle/>
          <a:p>
            <a:r>
              <a:rPr lang="en-US" sz="2000"/>
              <a:t>Cache Login Status on Client</a:t>
            </a:r>
          </a:p>
          <a:p>
            <a:pPr lvl="1"/>
            <a:r>
              <a:rPr lang="en-US" sz="1600"/>
              <a:t>Call Login on the Server</a:t>
            </a:r>
          </a:p>
          <a:p>
            <a:pPr lvl="1"/>
            <a:r>
              <a:rPr lang="en-US" sz="1600"/>
              <a:t>On success store status in a service property</a:t>
            </a:r>
          </a:p>
          <a:p>
            <a:r>
              <a:rPr lang="en-US" sz="2000"/>
              <a:t>Check back for Status</a:t>
            </a:r>
          </a:p>
          <a:p>
            <a:pPr lvl="1"/>
            <a:r>
              <a:rPr lang="en-US" sz="1400"/>
              <a:t>Check at intervals</a:t>
            </a:r>
          </a:p>
          <a:p>
            <a:pPr lvl="1"/>
            <a:r>
              <a:rPr lang="en-US" sz="1400"/>
              <a:t>Verify if user is still logged in</a:t>
            </a:r>
          </a:p>
          <a:p>
            <a:pPr lvl="1"/>
            <a:r>
              <a:rPr lang="en-US" sz="1400"/>
              <a:t>Or: Intercept HTTP request and update</a:t>
            </a:r>
          </a:p>
          <a:p>
            <a:pPr lvl="1"/>
            <a:r>
              <a:rPr lang="en-US" sz="1400"/>
              <a:t>On changed login status show a message</a:t>
            </a:r>
          </a:p>
          <a:p>
            <a:r>
              <a:rPr lang="en-US" sz="2000"/>
              <a:t>Never trust Client Auth Status</a:t>
            </a:r>
          </a:p>
          <a:p>
            <a:pPr lvl="1"/>
            <a:r>
              <a:rPr lang="en-US" sz="1400"/>
              <a:t>Remember: It's JavaScript</a:t>
            </a:r>
          </a:p>
          <a:p>
            <a:pPr lvl="1"/>
            <a:r>
              <a:rPr lang="en-US" sz="1400"/>
              <a:t>Client can mess with your client code</a:t>
            </a:r>
          </a:p>
          <a:p>
            <a:pPr lvl="1"/>
            <a:r>
              <a:rPr lang="en-US" sz="1400" b="1">
                <a:solidFill>
                  <a:srgbClr val="FFFFCC"/>
                </a:solidFill>
              </a:rPr>
              <a:t>Always</a:t>
            </a:r>
            <a:r>
              <a:rPr lang="en-US" sz="1400"/>
              <a:t> double check authentication on the server!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EA4F5-0D36-448C-BA66-D697A373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787" y="3352800"/>
            <a:ext cx="7311809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2981B-F7DC-4B8B-B132-4C7FF9FD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87" y="34752"/>
            <a:ext cx="6106638" cy="31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2985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505FC2-8150-44F9-BD84-CF9D57FBC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Deploying to a Web Server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F122FC9-ABC9-4520-B07E-3DA1EA825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getting an app online</a:t>
            </a:r>
          </a:p>
        </p:txBody>
      </p:sp>
    </p:spTree>
    <p:extLst>
      <p:ext uri="{BB962C8B-B14F-4D97-AF65-F5344CB8AC3E}">
        <p14:creationId xmlns:p14="http://schemas.microsoft.com/office/powerpoint/2010/main" val="3682379801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852" y="904243"/>
            <a:ext cx="7029450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500" i="1"/>
              <a:t>Big Kahuna @ West Wind Technologies</a:t>
            </a:r>
            <a:br>
              <a:rPr lang="en-US" sz="1500" i="1"/>
            </a:br>
            <a:endParaRPr lang="en-US" sz="500" i="1"/>
          </a:p>
          <a:p>
            <a:pPr>
              <a:lnSpc>
                <a:spcPct val="90000"/>
              </a:lnSpc>
            </a:pPr>
            <a:r>
              <a:rPr lang="en-US" sz="15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/>
              <a:t>ASP.NET Insider and MVP</a:t>
            </a:r>
            <a:br>
              <a:rPr lang="en-US" sz="1500"/>
            </a:br>
            <a:br>
              <a:rPr lang="en-US" sz="150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3050918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5000"/>
                    </a14:imgEffect>
                    <a14:imgEffect>
                      <a14:brightnessContrast bright="-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762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270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59" y="38100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78" y="40386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39" y="3048000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743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2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3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766" y="3422653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55480"/>
            <a:ext cx="9753599" cy="592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378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70" y="1532380"/>
            <a:ext cx="990600" cy="359258"/>
          </a:xfrm>
          <a:prstGeom prst="rect">
            <a:avLst/>
          </a:prstGeom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150"/>
            <a:ext cx="1959886" cy="5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456180"/>
            <a:ext cx="1066800" cy="346531"/>
          </a:xfrm>
          <a:prstGeom prst="rect">
            <a:avLst/>
          </a:prstGeom>
        </p:spPr>
      </p:pic>
      <p:pic>
        <p:nvPicPr>
          <p:cNvPr id="21510" name="Picture 6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71" y="1635993"/>
            <a:ext cx="660929" cy="1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05594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on IIS</a:t>
            </a:r>
          </a:p>
        </p:txBody>
      </p:sp>
      <p:pic>
        <p:nvPicPr>
          <p:cNvPr id="4" name="Picture 2" descr="https://weblog.west-wind.com/images/2017/Publishing-ASP.NET-Core-Applications-to-IIS/IISHosting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8" y="914400"/>
            <a:ext cx="9448800" cy="5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771" y="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09205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252"/>
            <a:ext cx="7696200" cy="609600"/>
          </a:xfrm>
        </p:spPr>
        <p:txBody>
          <a:bodyPr/>
          <a:lstStyle/>
          <a:p>
            <a:r>
              <a:rPr lang="en-US"/>
              <a:t>Let IIS Serve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11480800" cy="5105400"/>
          </a:xfrm>
        </p:spPr>
        <p:txBody>
          <a:bodyPr/>
          <a:lstStyle/>
          <a:p>
            <a:r>
              <a:rPr lang="pl-PL"/>
              <a:t>AspNetCoreModule</a:t>
            </a:r>
          </a:p>
          <a:p>
            <a:pPr lvl="1"/>
            <a:r>
              <a:rPr lang="pl-PL"/>
              <a:t>Forwards all requests from IIS to Kestrel</a:t>
            </a:r>
          </a:p>
          <a:p>
            <a:pPr lvl="1"/>
            <a:r>
              <a:rPr lang="pl-PL"/>
              <a:t>Includes all files – static, and application</a:t>
            </a:r>
          </a:p>
          <a:p>
            <a:r>
              <a:rPr lang="en-US"/>
              <a:t>Static Content </a:t>
            </a:r>
            <a:endParaRPr lang="pl-PL"/>
          </a:p>
          <a:p>
            <a:pPr lvl="1"/>
            <a:r>
              <a:rPr lang="en-US"/>
              <a:t>Kestrel is slow with </a:t>
            </a:r>
            <a:r>
              <a:rPr lang="pl-PL"/>
              <a:t>static content</a:t>
            </a:r>
          </a:p>
          <a:p>
            <a:pPr lvl="1"/>
            <a:r>
              <a:rPr lang="en-US"/>
              <a:t>IIS Kernel Caching is very fast</a:t>
            </a:r>
          </a:p>
          <a:p>
            <a:pPr lvl="1"/>
            <a:r>
              <a:rPr lang="en-US"/>
              <a:t>IIS has built-in Content Compression</a:t>
            </a:r>
            <a:endParaRPr lang="pl-PL"/>
          </a:p>
          <a:p>
            <a:r>
              <a:rPr lang="pl-PL"/>
              <a:t>IIS – Use IISRewrite</a:t>
            </a:r>
          </a:p>
          <a:p>
            <a:pPr lvl="1"/>
            <a:r>
              <a:rPr lang="pl-PL"/>
              <a:t>Rewrite static file Url</a:t>
            </a:r>
          </a:p>
          <a:p>
            <a:pPr lvl="1"/>
            <a:r>
              <a:rPr lang="pl-PL"/>
              <a:t>Rewrite HTML 5 Client Routing</a:t>
            </a:r>
          </a:p>
          <a:p>
            <a:pPr lvl="1"/>
            <a:r>
              <a:rPr lang="pl-PL"/>
              <a:t>Everything else passed to Kestrel</a:t>
            </a:r>
            <a:endParaRPr lang="en-US"/>
          </a:p>
        </p:txBody>
      </p:sp>
      <p:pic>
        <p:nvPicPr>
          <p:cNvPr id="5" name="Picture 4" descr="Image result for aspnet core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97126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0936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/>
              <a:t>IIS Rewrite Rules </a:t>
            </a:r>
            <a:r>
              <a:rPr lang="en-US" sz="2000"/>
              <a:t>for </a:t>
            </a:r>
            <a:r>
              <a:rPr lang="pl-PL" sz="2000"/>
              <a:t>Static Files/HTML 5 Routes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65011"/>
            <a:ext cx="10820400" cy="6166485"/>
          </a:xfrm>
          <a:prstGeom prst="rect">
            <a:avLst/>
          </a:prstGeom>
          <a:solidFill>
            <a:schemeClr val="tx2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228600"/>
            <a:ext cx="1549511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1008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Publishing ASP.NET Core on IIS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Apps are published</a:t>
            </a:r>
          </a:p>
          <a:p>
            <a:pPr lvl="1"/>
            <a:r>
              <a:rPr lang="en-US">
                <a:latin typeface="Consolas" panose="020B0609020204030204" pitchFamily="49" charset="0"/>
              </a:rPr>
              <a:t>dotnet publish</a:t>
            </a:r>
            <a:r>
              <a:rPr lang="en-US"/>
              <a:t> creates a </a:t>
            </a:r>
            <a:r>
              <a:rPr lang="en-US" i="1"/>
              <a:t>publish</a:t>
            </a:r>
            <a:r>
              <a:rPr lang="en-US"/>
              <a:t> folder</a:t>
            </a:r>
          </a:p>
          <a:p>
            <a:pPr lvl="1"/>
            <a:r>
              <a:rPr lang="en-US"/>
              <a:t>Publish folder is self contained</a:t>
            </a:r>
          </a:p>
          <a:p>
            <a:pPr lvl="2"/>
            <a:r>
              <a:rPr lang="en-US"/>
              <a:t>Your compiled binaries</a:t>
            </a:r>
          </a:p>
          <a:p>
            <a:pPr lvl="2"/>
            <a:r>
              <a:rPr lang="en-US"/>
              <a:t>Support libraries</a:t>
            </a:r>
          </a:p>
          <a:p>
            <a:pPr lvl="2"/>
            <a:r>
              <a:rPr lang="en-US"/>
              <a:t>Optionally can contain entire runtime</a:t>
            </a:r>
          </a:p>
          <a:p>
            <a:pPr lvl="2"/>
            <a:r>
              <a:rPr lang="en-US"/>
              <a:t>Usually references pre-installed runtime</a:t>
            </a:r>
          </a:p>
          <a:p>
            <a:r>
              <a:rPr lang="en-US"/>
              <a:t>VS Publish and MsDeploy</a:t>
            </a:r>
          </a:p>
          <a:p>
            <a:pPr lvl="1"/>
            <a:r>
              <a:rPr lang="en-US"/>
              <a:t>Existing tools work to deploy to a live Web site</a:t>
            </a:r>
          </a:p>
          <a:p>
            <a:pPr lvl="1"/>
            <a:r>
              <a:rPr lang="en-US"/>
              <a:t>Make sure server has .NET Core Runtimes installed </a:t>
            </a:r>
            <a:r>
              <a:rPr lang="en-US" sz="1400"/>
              <a:t>(unless you build with local runtimes)</a:t>
            </a:r>
            <a:endParaRPr lang="en-US"/>
          </a:p>
          <a:p>
            <a:pPr lvl="1"/>
            <a:r>
              <a:rPr lang="en-US"/>
              <a:t>Make sure server has  </a:t>
            </a:r>
            <a:r>
              <a:rPr lang="en-US" b="1"/>
              <a:t>Windows Server Hosting</a:t>
            </a:r>
            <a:r>
              <a:rPr lang="en-US"/>
              <a:t> pack </a:t>
            </a:r>
            <a:r>
              <a:rPr lang="en-US" sz="1400"/>
              <a:t>(installs ASP.NET Core Module)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Picture 4" descr="Image result for aspnet core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772" y="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970706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5BD3-C46A-40E0-8756-C5F61206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B54C-E3B1-4188-BF79-849BEFCE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480800" cy="5257800"/>
          </a:xfrm>
        </p:spPr>
        <p:txBody>
          <a:bodyPr/>
          <a:lstStyle/>
          <a:p>
            <a:r>
              <a:rPr lang="en-US"/>
              <a:t>Build Image from Publish output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EEF49-9472-410C-8751-57C3156E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840"/>
            <a:ext cx="5716150" cy="4685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52A64-5199-471A-B018-6B04EB82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638839"/>
            <a:ext cx="6324600" cy="46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9396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8600" y="-6350"/>
            <a:ext cx="3657600" cy="685800"/>
          </a:xfrm>
        </p:spPr>
        <p:txBody>
          <a:bodyPr/>
          <a:lstStyle/>
          <a:p>
            <a:pPr algn="l"/>
            <a:r>
              <a:rPr lang="en-US" sz="3600"/>
              <a:t>Thank you</a:t>
            </a:r>
            <a:endParaRPr lang="en-US" sz="18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8417" y="1600200"/>
            <a:ext cx="8382000" cy="12573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pl-PL" sz="2000"/>
              <a:t>Github Repo for Sample</a:t>
            </a:r>
            <a:r>
              <a:rPr lang="en-US" sz="2000"/>
              <a:t>s, Slides, Session Notes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2"/>
              </a:rPr>
              <a:t>https://github.com/RickStrahl/DI2017-AspNet-Core-Angular</a:t>
            </a:r>
            <a:endParaRPr lang="en-US" sz="1800">
              <a:solidFill>
                <a:schemeClr val="accent6"/>
              </a:solidFill>
            </a:endParaRPr>
          </a:p>
          <a:p>
            <a:pPr algn="r">
              <a:spcBef>
                <a:spcPts val="0"/>
              </a:spcBef>
            </a:pPr>
            <a:endParaRPr lang="en-US" sz="2400"/>
          </a:p>
          <a:p>
            <a:pPr algn="r">
              <a:spcBef>
                <a:spcPts val="0"/>
              </a:spcBef>
            </a:pPr>
            <a:r>
              <a:rPr lang="en-US" sz="2000"/>
              <a:t>Album Viewer Sample Application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3"/>
              </a:rPr>
              <a:t>https://github.com/RickStrahl/</a:t>
            </a:r>
            <a:r>
              <a:rPr lang="en-US" sz="1800">
                <a:solidFill>
                  <a:schemeClr val="accent6"/>
                </a:solidFill>
                <a:hlinkClick r:id="rId3"/>
              </a:rPr>
              <a:t>AlbumViewerVNext</a:t>
            </a:r>
            <a:br>
              <a:rPr lang="en-US" sz="1800">
                <a:solidFill>
                  <a:schemeClr val="accent6"/>
                </a:solidFill>
              </a:rPr>
            </a:br>
            <a:endParaRPr lang="pl-PL" sz="1800"/>
          </a:p>
          <a:p>
            <a:pPr algn="r">
              <a:spcBef>
                <a:spcPts val="0"/>
              </a:spcBef>
            </a:pPr>
            <a:endParaRPr lang="pl-PL" sz="2000"/>
          </a:p>
          <a:p>
            <a:pPr algn="r">
              <a:spcBef>
                <a:spcPts val="0"/>
              </a:spcBef>
            </a:pPr>
            <a:r>
              <a:rPr lang="pl-PL" sz="2000"/>
              <a:t>Contact Rick</a:t>
            </a:r>
            <a:r>
              <a:rPr lang="en-US" sz="2000"/>
              <a:t>:</a:t>
            </a:r>
            <a:endParaRPr lang="en-US" sz="200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4"/>
              </a:rPr>
              <a:t>weblog.west-wind.com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5"/>
              </a:rPr>
              <a:t>rstrahl@west-wind.com</a:t>
            </a:r>
            <a:endParaRPr lang="pl-PL" sz="1600" b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6"/>
              </a:rPr>
              <a:t>west-wind.com/contact</a:t>
            </a:r>
            <a:r>
              <a:rPr lang="pl-PL" sz="1600" b="0"/>
              <a:t> </a:t>
            </a:r>
            <a:r>
              <a:rPr lang="en-US" sz="1600" b="0"/>
              <a:t> </a:t>
            </a:r>
            <a:r>
              <a:rPr lang="pl-PL" sz="1600" b="0"/>
              <a:t> 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7"/>
              </a:rPr>
              <a:t>@</a:t>
            </a:r>
            <a:r>
              <a:rPr lang="en-US" sz="1600" b="0">
                <a:hlinkClick r:id="rId7"/>
              </a:rPr>
              <a:t>RickStrahl</a:t>
            </a:r>
            <a:r>
              <a:rPr lang="en-US" sz="1600" b="0"/>
              <a:t>  </a:t>
            </a:r>
            <a:endParaRPr lang="en-US" sz="1600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186984"/>
            <a:ext cx="1600200" cy="1567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530" name="Picture 2" descr="West Wind Technologi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9" y="5831708"/>
            <a:ext cx="1734801" cy="4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286469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B55DFA-8826-4929-AB95-D73ACCE4F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09800"/>
            <a:ext cx="9652000" cy="1470025"/>
          </a:xfrm>
        </p:spPr>
        <p:txBody>
          <a:bodyPr/>
          <a:lstStyle/>
          <a:p>
            <a:r>
              <a:rPr lang="en-US"/>
              <a:t>Angular and ASP.NET Together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5CA2D1-9146-493F-8F5A-7DD7049EA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3505200"/>
            <a:ext cx="8534400" cy="1752600"/>
          </a:xfrm>
        </p:spPr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doing the dance</a:t>
            </a:r>
          </a:p>
          <a:p>
            <a:endParaRPr lang="en-US" sz="1000">
              <a:solidFill>
                <a:srgbClr val="FFFFCC"/>
              </a:solidFill>
            </a:endParaRPr>
          </a:p>
          <a:p>
            <a:endParaRPr lang="en-US" sz="1000">
              <a:solidFill>
                <a:srgbClr val="FFFFCC"/>
              </a:solidFill>
            </a:endParaRPr>
          </a:p>
          <a:p>
            <a:r>
              <a:rPr lang="en-US" sz="1600">
                <a:solidFill>
                  <a:srgbClr val="FFFFCC"/>
                </a:solidFill>
              </a:rPr>
              <a:t>Online sample at:</a:t>
            </a:r>
          </a:p>
          <a:p>
            <a:r>
              <a:rPr lang="en-US">
                <a:solidFill>
                  <a:srgbClr val="FFFFCC"/>
                </a:solidFill>
                <a:hlinkClick r:id="rId2"/>
              </a:rPr>
              <a:t>http://albumviewer.west-wind.com</a:t>
            </a:r>
            <a:r>
              <a:rPr lang="en-US">
                <a:solidFill>
                  <a:srgbClr val="FFFFCC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911437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4E404E-3691-4405-9577-82076EA7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A6C60-1355-417F-B96F-CEEF9DB20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Not a Natural Fit</a:t>
            </a:r>
          </a:p>
          <a:p>
            <a:pPr lvl="1"/>
            <a:r>
              <a:rPr lang="en-US" sz="2000"/>
              <a:t>Angular wants to take over the entire client side</a:t>
            </a:r>
          </a:p>
          <a:p>
            <a:pPr lvl="1"/>
            <a:r>
              <a:rPr lang="en-US" sz="2000"/>
              <a:t>ASP.NET Provides its own Web publishing</a:t>
            </a:r>
          </a:p>
          <a:p>
            <a:r>
              <a:rPr lang="en-US" sz="2400"/>
              <a:t>Dev vs. Production</a:t>
            </a:r>
          </a:p>
          <a:p>
            <a:pPr lvl="1"/>
            <a:r>
              <a:rPr lang="en-US" sz="2000"/>
              <a:t>Running with the Development server</a:t>
            </a:r>
          </a:p>
          <a:p>
            <a:pPr lvl="1"/>
            <a:r>
              <a:rPr lang="en-US" sz="2000"/>
              <a:t>Production running behind a full Web Server / Proxy</a:t>
            </a:r>
          </a:p>
          <a:p>
            <a:r>
              <a:rPr lang="en-US" sz="2400"/>
              <a:t>Output Options</a:t>
            </a:r>
          </a:p>
          <a:p>
            <a:pPr lvl="1"/>
            <a:r>
              <a:rPr lang="en-US" sz="2000"/>
              <a:t>Separate sites</a:t>
            </a:r>
          </a:p>
          <a:p>
            <a:pPr lvl="1"/>
            <a:r>
              <a:rPr lang="en-US" sz="2000"/>
              <a:t>Single Site</a:t>
            </a:r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71387233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0"/>
            <a:ext cx="975360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 </a:t>
            </a:r>
            <a:r>
              <a:rPr lang="en-US" sz="2400" b="0"/>
              <a:t>(dev)</a:t>
            </a:r>
            <a:endParaRPr lang="en-US" b="0"/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0690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54394"/>
            <a:ext cx="1813886" cy="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1066800" cy="3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03448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Angular  &amp;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9172"/>
            <a:ext cx="8610600" cy="5105400"/>
          </a:xfrm>
        </p:spPr>
        <p:txBody>
          <a:bodyPr/>
          <a:lstStyle/>
          <a:p>
            <a:r>
              <a:rPr lang="en-US" sz="2000"/>
              <a:t>ASP.NET API Project</a:t>
            </a:r>
          </a:p>
          <a:p>
            <a:pPr lvl="1"/>
            <a:r>
              <a:rPr lang="en-US" sz="1600"/>
              <a:t>Serve JSON data to Angular Front end</a:t>
            </a:r>
          </a:p>
          <a:p>
            <a:pPr lvl="1"/>
            <a:r>
              <a:rPr lang="en-US" sz="1600"/>
              <a:t>Data Access and Business Logic</a:t>
            </a:r>
          </a:p>
          <a:p>
            <a:r>
              <a:rPr lang="en-US" sz="2000"/>
              <a:t>Use Separate Projects</a:t>
            </a:r>
          </a:p>
          <a:p>
            <a:pPr lvl="1"/>
            <a:r>
              <a:rPr lang="en-US" sz="1600"/>
              <a:t>Core Project for API</a:t>
            </a:r>
          </a:p>
          <a:p>
            <a:pPr lvl="1"/>
            <a:r>
              <a:rPr lang="en-US" sz="1600" b="1">
                <a:solidFill>
                  <a:srgbClr val="FFFFCC"/>
                </a:solidFill>
              </a:rPr>
              <a:t>Web Site Project</a:t>
            </a:r>
            <a:r>
              <a:rPr lang="en-US" sz="1600" b="1"/>
              <a:t> </a:t>
            </a:r>
            <a:r>
              <a:rPr lang="en-US" sz="1600"/>
              <a:t>for UI</a:t>
            </a:r>
          </a:p>
          <a:p>
            <a:pPr lvl="1"/>
            <a:r>
              <a:rPr lang="en-US" sz="1600"/>
              <a:t>Mark </a:t>
            </a:r>
            <a:r>
              <a:rPr lang="en-US" sz="1600" b="1">
                <a:solidFill>
                  <a:srgbClr val="FFFFCC"/>
                </a:solidFill>
              </a:rPr>
              <a:t>node_modules</a:t>
            </a:r>
            <a:r>
              <a:rPr lang="en-US" sz="1600"/>
              <a:t> hidden</a:t>
            </a:r>
          </a:p>
          <a:p>
            <a:pPr lvl="1"/>
            <a:r>
              <a:rPr lang="en-US" sz="1600"/>
              <a:t>Build Angular output to ASP wwwroot</a:t>
            </a:r>
          </a:p>
          <a:p>
            <a:r>
              <a:rPr lang="en-US"/>
              <a:t>Typical Dev Usage</a:t>
            </a:r>
          </a:p>
          <a:p>
            <a:pPr lvl="1"/>
            <a:r>
              <a:rPr lang="en-US" sz="1600"/>
              <a:t>Angular runs </a:t>
            </a:r>
            <a:r>
              <a:rPr lang="en-US" sz="1600" b="1"/>
              <a:t>ng-serve</a:t>
            </a:r>
            <a:r>
              <a:rPr lang="en-US" sz="1600"/>
              <a:t> dev server</a:t>
            </a:r>
          </a:p>
          <a:p>
            <a:pPr lvl="1"/>
            <a:r>
              <a:rPr lang="en-US" sz="1600"/>
              <a:t>ASP.NET runs Kestrel or IIS Express</a:t>
            </a:r>
          </a:p>
          <a:p>
            <a:r>
              <a:rPr lang="en-US"/>
              <a:t>Production Usage</a:t>
            </a:r>
          </a:p>
          <a:p>
            <a:pPr lvl="1"/>
            <a:r>
              <a:rPr lang="en-US" sz="1600"/>
              <a:t>Use single site w/ merged wwwroot</a:t>
            </a:r>
          </a:p>
          <a:p>
            <a:pPr lvl="1"/>
            <a:r>
              <a:rPr lang="en-US" sz="1600"/>
              <a:t>Use separate sites/sub-domains</a:t>
            </a:r>
            <a:endParaRPr lang="en-US" sz="1600" b="1"/>
          </a:p>
        </p:txBody>
      </p:sp>
      <p:pic>
        <p:nvPicPr>
          <p:cNvPr id="5" name="Picture 2" descr="https://weblog.west-wind.com/images/2017/Updated-AlbumViewer-ASP.NET-Core-App-to-Angular-4/SeparateAngular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-14748"/>
            <a:ext cx="4572000" cy="68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5683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1E11-8D8E-46F0-9639-941B799B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5614-ADC5-4D16-98C1-02B9941AF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480800" cy="5105400"/>
          </a:xfrm>
        </p:spPr>
        <p:txBody>
          <a:bodyPr/>
          <a:lstStyle/>
          <a:p>
            <a:r>
              <a:rPr lang="en-US"/>
              <a:t>Single Site Output</a:t>
            </a:r>
          </a:p>
          <a:p>
            <a:pPr lvl="1"/>
            <a:r>
              <a:rPr lang="en-US"/>
              <a:t>ASP.NET Core site hosts Angular Application</a:t>
            </a:r>
          </a:p>
          <a:p>
            <a:pPr lvl="1"/>
            <a:r>
              <a:rPr lang="en-US"/>
              <a:t>Need to build Angular CLI output into </a:t>
            </a:r>
            <a:r>
              <a:rPr lang="en-US" b="1"/>
              <a:t>wwwroot</a:t>
            </a:r>
          </a:p>
          <a:p>
            <a:pPr lvl="1"/>
            <a:r>
              <a:rPr lang="en-US"/>
              <a:t>Pro: Easier to deploy and manage</a:t>
            </a:r>
          </a:p>
          <a:p>
            <a:pPr lvl="1"/>
            <a:r>
              <a:rPr lang="en-US"/>
              <a:t>Pro: Single Site hosting</a:t>
            </a:r>
          </a:p>
          <a:p>
            <a:pPr lvl="1"/>
            <a:r>
              <a:rPr lang="en-US"/>
              <a:t>Con: Angular CLI controls wwwroot (removes during dev, recreates on build)</a:t>
            </a:r>
          </a:p>
          <a:p>
            <a:r>
              <a:rPr lang="en-US"/>
              <a:t>Separate Sites</a:t>
            </a:r>
          </a:p>
          <a:p>
            <a:pPr lvl="1"/>
            <a:r>
              <a:rPr lang="en-US"/>
              <a:t>Use separate sites for Angular and ASP.NET API</a:t>
            </a:r>
          </a:p>
          <a:p>
            <a:pPr lvl="1"/>
            <a:r>
              <a:rPr lang="en-US" b="1"/>
              <a:t>main.site.com </a:t>
            </a:r>
            <a:r>
              <a:rPr lang="en-US"/>
              <a:t>and </a:t>
            </a:r>
            <a:r>
              <a:rPr lang="en-US" b="1"/>
              <a:t>api.site.com</a:t>
            </a:r>
          </a:p>
          <a:p>
            <a:pPr lvl="1"/>
            <a:r>
              <a:rPr lang="en-US"/>
              <a:t>Make sure to enable CORS in ASP.NET</a:t>
            </a:r>
          </a:p>
          <a:p>
            <a:pPr lvl="1"/>
            <a:r>
              <a:rPr lang="en-US"/>
              <a:t>Pro: Same as development process</a:t>
            </a:r>
          </a:p>
          <a:p>
            <a:pPr lvl="1"/>
            <a:r>
              <a:rPr lang="en-US"/>
              <a:t>Pro: Optimized servers for static and API</a:t>
            </a:r>
          </a:p>
          <a:p>
            <a:pPr lvl="1"/>
            <a:r>
              <a:rPr lang="en-US"/>
              <a:t>Con: requires multiple sites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74087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FAE67-40E9-4CF2-AD96-B50A8DC7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Separation of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716D-88D1-4008-908A-D75BE000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Server Side in .NET	</a:t>
            </a:r>
          </a:p>
          <a:p>
            <a:pPr lvl="1"/>
            <a:r>
              <a:rPr lang="en-US" sz="2000"/>
              <a:t>Separate Web API functionality from 'business' rules</a:t>
            </a:r>
          </a:p>
          <a:p>
            <a:pPr lvl="1"/>
            <a:r>
              <a:rPr lang="en-US" sz="2000"/>
              <a:t>Move business logic/repositories into separate project</a:t>
            </a:r>
          </a:p>
          <a:p>
            <a:pPr lvl="1"/>
            <a:r>
              <a:rPr lang="en-US" sz="2000"/>
              <a:t>Break out additional utilities, support libs etc. into projects</a:t>
            </a:r>
          </a:p>
          <a:p>
            <a:pPr lvl="1"/>
            <a:r>
              <a:rPr lang="en-US" sz="2000"/>
              <a:t>Keep it modular</a:t>
            </a:r>
          </a:p>
          <a:p>
            <a:pPr lvl="1"/>
            <a:endParaRPr lang="en-US" sz="2000"/>
          </a:p>
          <a:p>
            <a:r>
              <a:rPr lang="en-US" sz="2400"/>
              <a:t>Client Side in Angular</a:t>
            </a:r>
          </a:p>
          <a:p>
            <a:pPr lvl="1"/>
            <a:r>
              <a:rPr lang="en-US" sz="2000"/>
              <a:t>Break out logic into Feature Folders</a:t>
            </a:r>
          </a:p>
          <a:p>
            <a:pPr lvl="1"/>
            <a:r>
              <a:rPr lang="en-US" sz="2000"/>
              <a:t>Break out larger silos into Modules</a:t>
            </a:r>
          </a:p>
          <a:p>
            <a:pPr lvl="1"/>
            <a:r>
              <a:rPr lang="en-US" sz="2000"/>
              <a:t>Reusable/Redistributable components</a:t>
            </a:r>
            <a:br>
              <a:rPr lang="en-US" sz="2000"/>
            </a:br>
            <a:r>
              <a:rPr lang="en-US" sz="2000"/>
              <a:t>work best with modules.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89938130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488"/>
            <a:ext cx="10363200" cy="457200"/>
          </a:xfrm>
        </p:spPr>
        <p:txBody>
          <a:bodyPr/>
          <a:lstStyle/>
          <a:p>
            <a:r>
              <a:rPr lang="en-US"/>
              <a:t>ASP.NET &amp; .NET Core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4592" y="5593440"/>
            <a:ext cx="7272808" cy="648072"/>
          </a:xfrm>
          <a:prstGeom prst="rect">
            <a:avLst/>
          </a:prstGeom>
          <a:solidFill>
            <a:srgbClr val="8CB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04592" y="4537903"/>
            <a:ext cx="7272808" cy="972891"/>
          </a:xfrm>
          <a:prstGeom prst="rect">
            <a:avLst/>
          </a:prstGeom>
          <a:solidFill>
            <a:srgbClr val="007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4592" y="3742216"/>
            <a:ext cx="3600400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Light" panose="020B0502040204020203" pitchFamily="34" charset="0"/>
                <a:cs typeface="Segoe UI Light" panose="020B0502040204020203" pitchFamily="34" charset="0"/>
              </a:rPr>
              <a:t>Full </a:t>
            </a:r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CLR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04592" y="1066800"/>
            <a:ext cx="7272808" cy="2506302"/>
          </a:xfrm>
          <a:prstGeom prst="rect">
            <a:avLst/>
          </a:prstGeom>
          <a:solidFill>
            <a:srgbClr val="2C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012" y="1129259"/>
            <a:ext cx="105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ASP.NET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32290" y="1273277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Web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80462" y="1273277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MVC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28634" y="1279627"/>
            <a:ext cx="1440160" cy="804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Razor</a:t>
            </a:r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 Pages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97446" y="4543469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Host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92330" y="4747372"/>
            <a:ext cx="2736304" cy="6077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Self-hosted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49008" y="3732995"/>
            <a:ext cx="3528392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Core CLR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32290" y="2167628"/>
            <a:ext cx="4536504" cy="459305"/>
          </a:xfrm>
          <a:prstGeom prst="rect">
            <a:avLst/>
          </a:prstGeom>
          <a:solidFill>
            <a:srgbClr val="BC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Middleware</a:t>
            </a:r>
            <a:endParaRPr lang="hr-H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32290" y="2709579"/>
            <a:ext cx="4553022" cy="607716"/>
          </a:xfrm>
          <a:prstGeom prst="rect">
            <a:avLst/>
          </a:prstGeom>
          <a:solidFill>
            <a:srgbClr val="E7A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ASP.NET Kestrel Web Server</a:t>
            </a:r>
            <a:endParaRPr lang="hr-HR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90488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84249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827</Words>
  <Application>Microsoft Office PowerPoint</Application>
  <PresentationFormat>Widescreen</PresentationFormat>
  <Paragraphs>198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Consolas</vt:lpstr>
      <vt:lpstr>Segoe UI Light</vt:lpstr>
      <vt:lpstr>Times New Roman</vt:lpstr>
      <vt:lpstr>Verdana</vt:lpstr>
      <vt:lpstr>Wingdings</vt:lpstr>
      <vt:lpstr>devteach-template</vt:lpstr>
      <vt:lpstr>Angular Applications with ASP.NET Core Putting it together</vt:lpstr>
      <vt:lpstr>About the Presenter</vt:lpstr>
      <vt:lpstr>Angular and ASP.NET Together</vt:lpstr>
      <vt:lpstr>Angular and ASP.NET </vt:lpstr>
      <vt:lpstr>Angular and ASP.NET Core (dev)</vt:lpstr>
      <vt:lpstr>Angular  &amp; ASP.NET Core</vt:lpstr>
      <vt:lpstr>Deployment Approaches</vt:lpstr>
      <vt:lpstr>Separation of Concerns</vt:lpstr>
      <vt:lpstr>ASP.NET &amp; .NET Core</vt:lpstr>
      <vt:lpstr>.NET Standard</vt:lpstr>
      <vt:lpstr>.NET Core Web API Considerations</vt:lpstr>
      <vt:lpstr>Angular and ASP.NET Core</vt:lpstr>
      <vt:lpstr>Application Error Handling (server)</vt:lpstr>
      <vt:lpstr>Application Error Handling (server cont.)</vt:lpstr>
      <vt:lpstr>Http Error Handling (client)</vt:lpstr>
      <vt:lpstr>Server Side Authentication</vt:lpstr>
      <vt:lpstr>Simple Authentication (server)</vt:lpstr>
      <vt:lpstr>Client Side Authentication</vt:lpstr>
      <vt:lpstr>Deploying to a Web Server</vt:lpstr>
      <vt:lpstr>Angular and ASP.NET Core</vt:lpstr>
      <vt:lpstr>ASP.NET Core on IIS</vt:lpstr>
      <vt:lpstr>Let IIS Serve Static Content</vt:lpstr>
      <vt:lpstr>IIS Rewrite Rules for Static Files/HTML 5 Routes</vt:lpstr>
      <vt:lpstr>Publishing ASP.NET Core on IIS</vt:lpstr>
      <vt:lpstr>Creating a Docker Image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</dc:title>
  <dc:creator/>
  <cp:keywords>Mobile, Web, FoxPro</cp:keywords>
  <cp:lastModifiedBy/>
  <cp:revision>1</cp:revision>
  <dcterms:created xsi:type="dcterms:W3CDTF">2012-09-09T00:06:24Z</dcterms:created>
  <dcterms:modified xsi:type="dcterms:W3CDTF">2017-11-02T03:07:42Z</dcterms:modified>
</cp:coreProperties>
</file>